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62" r:id="rId3"/>
    <p:sldId id="260" r:id="rId4"/>
    <p:sldId id="257" r:id="rId5"/>
    <p:sldId id="272" r:id="rId6"/>
    <p:sldId id="273" r:id="rId7"/>
    <p:sldId id="274" r:id="rId8"/>
    <p:sldId id="275" r:id="rId9"/>
    <p:sldId id="261" r:id="rId10"/>
    <p:sldId id="263" r:id="rId11"/>
    <p:sldId id="264" r:id="rId12"/>
    <p:sldId id="265" r:id="rId13"/>
    <p:sldId id="276" r:id="rId14"/>
    <p:sldId id="277" r:id="rId15"/>
    <p:sldId id="278" r:id="rId16"/>
    <p:sldId id="258" r:id="rId17"/>
    <p:sldId id="259" r:id="rId18"/>
    <p:sldId id="282" r:id="rId19"/>
    <p:sldId id="27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4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Opiate</a:t>
            </a:r>
            <a:r>
              <a:rPr lang="en-US" baseline="0" dirty="0" smtClean="0"/>
              <a:t> Overdose Deaths in Jackson County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2.2916666666666665E-2"/>
          <c:y val="0.3327662401574803"/>
          <c:w val="0.95416666666666672"/>
          <c:h val="0.5425410925196850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MPD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 of County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16</c:v>
                </c:pt>
                <c:pt idx="2">
                  <c:v>11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2978560"/>
        <c:axId val="22980096"/>
      </c:barChart>
      <c:catAx>
        <c:axId val="2297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980096"/>
        <c:crosses val="autoZero"/>
        <c:auto val="1"/>
        <c:lblAlgn val="ctr"/>
        <c:lblOffset val="100"/>
        <c:noMultiLvlLbl val="0"/>
      </c:catAx>
      <c:valAx>
        <c:axId val="22980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7856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Drug</a:t>
            </a:r>
            <a:r>
              <a:rPr lang="en-US" baseline="0" dirty="0" smtClean="0"/>
              <a:t> Seizure (Medford Area Drug and Gang Enforcement)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Herion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1661</c:v>
                </c:pt>
                <c:pt idx="1">
                  <c:v>2935</c:v>
                </c:pt>
                <c:pt idx="2">
                  <c:v>24538</c:v>
                </c:pt>
                <c:pt idx="3">
                  <c:v>6107</c:v>
                </c:pt>
                <c:pt idx="4">
                  <c:v>5588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Cocaine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9945</c:v>
                </c:pt>
                <c:pt idx="1">
                  <c:v>3784</c:v>
                </c:pt>
                <c:pt idx="2">
                  <c:v>406</c:v>
                </c:pt>
                <c:pt idx="3">
                  <c:v>7237</c:v>
                </c:pt>
                <c:pt idx="4">
                  <c:v>56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Meth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4926</c:v>
                </c:pt>
                <c:pt idx="1">
                  <c:v>13423</c:v>
                </c:pt>
                <c:pt idx="2">
                  <c:v>45970</c:v>
                </c:pt>
                <c:pt idx="3">
                  <c:v>22684</c:v>
                </c:pt>
                <c:pt idx="4">
                  <c:v>32328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56352"/>
        <c:axId val="24357888"/>
      </c:lineChart>
      <c:catAx>
        <c:axId val="2435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4357888"/>
        <c:crosses val="autoZero"/>
        <c:auto val="1"/>
        <c:lblAlgn val="ctr"/>
        <c:lblOffset val="100"/>
        <c:noMultiLvlLbl val="0"/>
      </c:catAx>
      <c:valAx>
        <c:axId val="243578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43563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</cdr:x>
      <cdr:y>0.44375</cdr:y>
    </cdr:from>
    <cdr:to>
      <cdr:x>0.225</cdr:x>
      <cdr:y>0.5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14400" y="1803400"/>
          <a:ext cx="4572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0.125</cdr:x>
      <cdr:y>0.4625</cdr:y>
    </cdr:from>
    <cdr:to>
      <cdr:x>0.175</cdr:x>
      <cdr:y>0.55625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762000" y="1879600"/>
          <a:ext cx="3048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19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0.35</cdr:x>
      <cdr:y>0.3125</cdr:y>
    </cdr:from>
    <cdr:to>
      <cdr:x>0.4125</cdr:x>
      <cdr:y>0.36875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133600" y="1270000"/>
          <a:ext cx="3810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27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0.5875</cdr:x>
      <cdr:y>0.5</cdr:y>
    </cdr:from>
    <cdr:to>
      <cdr:x>0.6375</cdr:x>
      <cdr:y>0.55625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581400" y="2032000"/>
          <a:ext cx="304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18</a:t>
          </a:r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0.07872</cdr:x>
      <cdr:y>0.83871</cdr:y>
    </cdr:from>
    <cdr:to>
      <cdr:x>0.13759</cdr:x>
      <cdr:y>0.8871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04576" y="3962400"/>
          <a:ext cx="452176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Year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E0265-6C4C-4FE0-9ECD-B81AE5C7DAC6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8FA-1082-4987-9B1D-C1E9CA551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5418210D-82B4-4EE8-8273-8EEBCE21CAF4}" type="datetimeFigureOut">
              <a:rPr lang="en-US" smtClean="0"/>
              <a:t>10/10/2015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06CA3D55-D927-42B7-8813-8395B1F8B7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bkirkpatrick\Desktop\DPSST Group Project\MP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3352800" cy="47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6096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rush Script MT" pitchFamily="66" charset="0"/>
              </a:rPr>
              <a:t>Your Police, Our Community</a:t>
            </a:r>
            <a:endParaRPr lang="en-US" dirty="0">
              <a:latin typeface="Brush Script MT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91202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The Deployment of Naloxone to Prevent Opiate Overdose Fatalities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4726" y="3200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Sgt. Geoff Kirkpatrick</a:t>
            </a:r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Corporal Chris Dode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54182"/>
            <a:ext cx="397192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0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3400"/>
            <a:ext cx="6019800" cy="579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22" b="4041"/>
          <a:stretch/>
        </p:blipFill>
        <p:spPr bwMode="auto">
          <a:xfrm>
            <a:off x="3886200" y="76200"/>
            <a:ext cx="4172290" cy="358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68520" b="9468"/>
          <a:stretch/>
        </p:blipFill>
        <p:spPr bwMode="auto">
          <a:xfrm>
            <a:off x="228600" y="304799"/>
            <a:ext cx="3733800" cy="430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 r="69598" b="4514"/>
          <a:stretch/>
        </p:blipFill>
        <p:spPr bwMode="auto">
          <a:xfrm>
            <a:off x="5029200" y="2513435"/>
            <a:ext cx="3710233" cy="435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5" r="62371"/>
          <a:stretch/>
        </p:blipFill>
        <p:spPr bwMode="auto">
          <a:xfrm>
            <a:off x="152400" y="3297696"/>
            <a:ext cx="4495800" cy="381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2743200"/>
            <a:ext cx="528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NALOXONE AND THE MEDIA</a:t>
            </a:r>
            <a:endParaRPr lang="en-US" sz="2400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 r="66879" b="3357"/>
          <a:stretch/>
        </p:blipFill>
        <p:spPr bwMode="auto">
          <a:xfrm>
            <a:off x="2286000" y="2546974"/>
            <a:ext cx="4181764" cy="411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1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bkirkpatrick\Desktop\MPD Char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95824"/>
            <a:ext cx="4337901" cy="25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410574" cy="4724400"/>
          </a:xfrm>
        </p:spPr>
        <p:txBody>
          <a:bodyPr/>
          <a:lstStyle/>
          <a:p>
            <a:pPr algn="ctr"/>
            <a:r>
              <a:rPr lang="en-US" sz="2800" dirty="0" smtClean="0"/>
              <a:t>-Fall of 2014 Approached by Medford PD Administration to implement a program</a:t>
            </a:r>
          </a:p>
          <a:p>
            <a:endParaRPr lang="en-US" dirty="0"/>
          </a:p>
          <a:p>
            <a:pPr marL="1154430" lvl="5" indent="-285750">
              <a:buFont typeface="Wingdings" pitchFamily="2" charset="2"/>
              <a:buChar char="Ø"/>
            </a:pPr>
            <a:r>
              <a:rPr lang="en-US" sz="2400" b="1" dirty="0" smtClean="0"/>
              <a:t>Medical </a:t>
            </a:r>
            <a:r>
              <a:rPr lang="en-US" sz="2400" b="1" dirty="0" smtClean="0"/>
              <a:t>oversight</a:t>
            </a:r>
          </a:p>
          <a:p>
            <a:pPr marL="1154430" lvl="5" indent="-285750">
              <a:buFont typeface="Wingdings" pitchFamily="2" charset="2"/>
              <a:buChar char="Ø"/>
            </a:pPr>
            <a:endParaRPr lang="en-US" sz="2400" b="1" dirty="0"/>
          </a:p>
          <a:p>
            <a:pPr marL="1154430" lvl="5" indent="-285750">
              <a:buFont typeface="Wingdings" pitchFamily="2" charset="2"/>
              <a:buChar char="Ø"/>
            </a:pPr>
            <a:endParaRPr lang="en-US" sz="2400" b="1" dirty="0" smtClean="0"/>
          </a:p>
          <a:p>
            <a:pPr marL="1154430" lvl="5" indent="-285750">
              <a:buFont typeface="Wingdings" pitchFamily="2" charset="2"/>
              <a:buChar char="Ø"/>
            </a:pPr>
            <a:r>
              <a:rPr lang="en-US" sz="2400" b="1" dirty="0" smtClean="0"/>
              <a:t>How do we do it</a:t>
            </a:r>
            <a:r>
              <a:rPr lang="en-US" sz="2400" b="1" dirty="0" smtClean="0"/>
              <a:t>?</a:t>
            </a:r>
          </a:p>
          <a:p>
            <a:pPr marL="1154430" lvl="5" indent="-285750">
              <a:buFont typeface="Wingdings" pitchFamily="2" charset="2"/>
              <a:buChar char="Ø"/>
            </a:pPr>
            <a:endParaRPr lang="en-US" sz="2400" b="1" dirty="0"/>
          </a:p>
          <a:p>
            <a:pPr marL="1154430" lvl="5" indent="-285750">
              <a:buFont typeface="Wingdings" pitchFamily="2" charset="2"/>
              <a:buChar char="Ø"/>
            </a:pPr>
            <a:endParaRPr lang="en-US" sz="2400" b="1" dirty="0" smtClean="0"/>
          </a:p>
          <a:p>
            <a:pPr marL="1154430" lvl="5" indent="-285750">
              <a:buFont typeface="Wingdings" pitchFamily="2" charset="2"/>
              <a:buChar char="Ø"/>
            </a:pPr>
            <a:r>
              <a:rPr lang="en-US" sz="2400" b="1" dirty="0" smtClean="0"/>
              <a:t>How do we pay for it?	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What is the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SOLUTION?</a:t>
            </a:r>
            <a:endParaRPr 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7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smtClean="0"/>
              <a:t>Finding a physician to oversee our program was our biggest hurdle.  Having a physician is a requirement under OAR.</a:t>
            </a:r>
          </a:p>
          <a:p>
            <a:endParaRPr lang="en-US" i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i="1" dirty="0" smtClean="0"/>
              <a:t>Finding a </a:t>
            </a:r>
            <a:r>
              <a:rPr lang="en-US" i="1" dirty="0" smtClean="0"/>
              <a:t>physician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i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i="1" dirty="0" smtClean="0"/>
              <a:t>Approval</a:t>
            </a:r>
          </a:p>
          <a:p>
            <a:pPr algn="ctr"/>
            <a:r>
              <a:rPr lang="en-US" b="1" u="sng" dirty="0" smtClean="0"/>
              <a:t>Our Solution?</a:t>
            </a:r>
          </a:p>
          <a:p>
            <a:pPr algn="ctr"/>
            <a:r>
              <a:rPr lang="en-US" sz="3200" dirty="0" err="1" smtClean="0">
                <a:solidFill>
                  <a:schemeClr val="accent3"/>
                </a:solidFill>
                <a:latin typeface="Aharoni" pitchFamily="2" charset="-79"/>
                <a:cs typeface="Aharoni" pitchFamily="2" charset="-79"/>
              </a:rPr>
              <a:t>Dr</a:t>
            </a:r>
            <a:r>
              <a:rPr lang="en-US" sz="3200" dirty="0" smtClean="0">
                <a:solidFill>
                  <a:schemeClr val="accent3"/>
                </a:solidFill>
                <a:latin typeface="Aharoni" pitchFamily="2" charset="-79"/>
                <a:cs typeface="Aharoni" pitchFamily="2" charset="-79"/>
              </a:rPr>
              <a:t> Jim Shames</a:t>
            </a:r>
            <a:endParaRPr lang="en-US" sz="3200" dirty="0">
              <a:solidFill>
                <a:schemeClr val="accent3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Medical Oversight</a:t>
            </a:r>
            <a:endParaRPr lang="en-US" b="1" u="sng" dirty="0"/>
          </a:p>
        </p:txBody>
      </p:sp>
      <p:pic>
        <p:nvPicPr>
          <p:cNvPr id="4098" name="Picture 2" descr="C:\Users\gbkirkpatrick\Desktop\Naloxone for POP\HH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5268912"/>
            <a:ext cx="6164262" cy="12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bkirkpatrick\Desktop\Doctor Shru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2725"/>
            <a:ext cx="2410619" cy="13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Authority under OAR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0070C0"/>
                </a:solidFill>
              </a:rPr>
              <a:t>How do we do it?</a:t>
            </a:r>
            <a:endParaRPr lang="en-US" b="1" u="sng" dirty="0">
              <a:solidFill>
                <a:srgbClr val="0070C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30" y="2286000"/>
            <a:ext cx="5935663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7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>
              <a:buClr>
                <a:srgbClr val="474B78"/>
              </a:buClr>
            </a:pPr>
            <a:r>
              <a:rPr lang="en-US" sz="1600" dirty="0" smtClean="0">
                <a:solidFill>
                  <a:prstClr val="black"/>
                </a:solidFill>
              </a:rPr>
              <a:t>Done in Conjunction </a:t>
            </a:r>
            <a:r>
              <a:rPr lang="en-US" sz="1600" dirty="0">
                <a:solidFill>
                  <a:prstClr val="black"/>
                </a:solidFill>
              </a:rPr>
              <a:t>with </a:t>
            </a:r>
            <a:endParaRPr lang="en-US" sz="1600" dirty="0" smtClean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r>
              <a:rPr lang="en-US" sz="1600" dirty="0" smtClean="0">
                <a:solidFill>
                  <a:prstClr val="black"/>
                </a:solidFill>
              </a:rPr>
              <a:t>Medford </a:t>
            </a:r>
            <a:r>
              <a:rPr lang="en-US" sz="1600" dirty="0">
                <a:solidFill>
                  <a:prstClr val="black"/>
                </a:solidFill>
              </a:rPr>
              <a:t>Fire Department</a:t>
            </a:r>
          </a:p>
          <a:p>
            <a:pPr lvl="0">
              <a:buClr>
                <a:srgbClr val="474B78"/>
              </a:buClr>
            </a:pPr>
            <a:r>
              <a:rPr lang="en-US" sz="1600" dirty="0" smtClean="0">
                <a:solidFill>
                  <a:prstClr val="black"/>
                </a:solidFill>
              </a:rPr>
              <a:t>- Purchasing and Training</a:t>
            </a:r>
            <a:r>
              <a:rPr lang="en-US" sz="1600" dirty="0">
                <a:solidFill>
                  <a:prstClr val="black"/>
                </a:solidFill>
              </a:rPr>
              <a:t>		</a:t>
            </a:r>
          </a:p>
          <a:p>
            <a:pPr lvl="0">
              <a:buClr>
                <a:srgbClr val="474B78"/>
              </a:buClr>
            </a:pPr>
            <a:endParaRPr lang="en-US" sz="1600" dirty="0" smtClean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 smtClean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 smtClean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 smtClean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endParaRPr lang="en-US" sz="1600" dirty="0">
              <a:solidFill>
                <a:prstClr val="black"/>
              </a:solidFill>
            </a:endParaRPr>
          </a:p>
          <a:p>
            <a:pPr lvl="0">
              <a:buClr>
                <a:srgbClr val="474B78"/>
              </a:buClr>
            </a:pPr>
            <a:r>
              <a:rPr lang="en-US" sz="1600" dirty="0" smtClean="0">
                <a:solidFill>
                  <a:prstClr val="black"/>
                </a:solidFill>
              </a:rPr>
              <a:t>All </a:t>
            </a:r>
            <a:r>
              <a:rPr lang="en-US" sz="1600" dirty="0">
                <a:solidFill>
                  <a:prstClr val="black"/>
                </a:solidFill>
              </a:rPr>
              <a:t>officers trained in procedure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480058"/>
              </p:ext>
            </p:extLst>
          </p:nvPr>
        </p:nvGraphicFramePr>
        <p:xfrm>
          <a:off x="3810000" y="-56344"/>
          <a:ext cx="5334000" cy="690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5829233" imgH="7543775" progId="AcroExch.Document.11">
                  <p:embed/>
                </p:oleObj>
              </mc:Choice>
              <mc:Fallback>
                <p:oleObj name="Acrobat Document" r:id="rId3" imgW="5829233" imgH="754377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-56344"/>
                        <a:ext cx="5334000" cy="690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3810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</a:rPr>
              <a:t>How do we do it?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1038" name="Picture 14" descr="C:\Users\gbkirkpatrick\Desktop\Naloxone for POP\81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7" y="2590800"/>
            <a:ext cx="3551885" cy="19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C:\Users\gbkirkpatrick\Desktop\Naloxone for POP\MPD_7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4287133" cy="28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Statement </a:t>
            </a:r>
            <a:r>
              <a:rPr lang="en-US" dirty="0" smtClean="0"/>
              <a:t>of Completion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374730"/>
              </p:ext>
            </p:extLst>
          </p:nvPr>
        </p:nvGraphicFramePr>
        <p:xfrm>
          <a:off x="4007224" y="35859"/>
          <a:ext cx="5105400" cy="6607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4" imgW="5829233" imgH="7543775" progId="AcroExch.Document.11">
                  <p:embed/>
                </p:oleObj>
              </mc:Choice>
              <mc:Fallback>
                <p:oleObj name="Acrobat Document" r:id="rId4" imgW="5829233" imgH="754377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7224" y="35859"/>
                        <a:ext cx="5105400" cy="6607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457200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70C0"/>
                </a:solidFill>
              </a:rPr>
              <a:t>How do we do it?</a:t>
            </a:r>
            <a:endParaRPr lang="en-US" sz="3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Stored in patrol vehicles / Issued to Investigators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0070C0"/>
                </a:solidFill>
              </a:rPr>
              <a:t>How do we do it?</a:t>
            </a:r>
            <a:endParaRPr lang="en-US" b="1" u="sng" dirty="0">
              <a:solidFill>
                <a:srgbClr val="0070C0"/>
              </a:solidFill>
            </a:endParaRPr>
          </a:p>
        </p:txBody>
      </p:sp>
      <p:pic>
        <p:nvPicPr>
          <p:cNvPr id="5122" name="Picture 2" descr="C:\Users\gbkirkpatrick\Desktop\Naloxone for POP\Great Find Ro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791200" cy="43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bkirkpatrick\Desktop\Naloxone for POP\Money 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5"/>
          <a:stretch/>
        </p:blipFill>
        <p:spPr bwMode="auto">
          <a:xfrm>
            <a:off x="381000" y="1676400"/>
            <a:ext cx="8178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 algn="ctr">
              <a:buFont typeface="Arial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Naloxone </a:t>
            </a:r>
            <a:r>
              <a:rPr lang="en-US" dirty="0" smtClean="0">
                <a:solidFill>
                  <a:srgbClr val="7030A0"/>
                </a:solidFill>
              </a:rPr>
              <a:t>costs between $50 and $60 a dose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Possible reimbursement from HIDTA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Talk of </a:t>
            </a:r>
            <a:r>
              <a:rPr lang="en-US" dirty="0" smtClean="0">
                <a:solidFill>
                  <a:srgbClr val="7030A0"/>
                </a:solidFill>
              </a:rPr>
              <a:t>reimbursement </a:t>
            </a:r>
            <a:r>
              <a:rPr lang="en-US" dirty="0" smtClean="0">
                <a:solidFill>
                  <a:srgbClr val="7030A0"/>
                </a:solidFill>
              </a:rPr>
              <a:t>/ subsidy  from </a:t>
            </a:r>
            <a:endParaRPr lang="en-US" dirty="0" smtClean="0">
              <a:solidFill>
                <a:srgbClr val="7030A0"/>
              </a:solidFill>
            </a:endParaRP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Oregon </a:t>
            </a:r>
            <a:r>
              <a:rPr lang="en-US" dirty="0" smtClean="0">
                <a:solidFill>
                  <a:srgbClr val="7030A0"/>
                </a:solidFill>
              </a:rPr>
              <a:t>Attorney General’s Office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</a:rPr>
              <a:t>How do we pay for it?</a:t>
            </a:r>
            <a:endParaRPr lang="en-US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6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The Problem?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6734175" cy="210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35059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7945" y="27871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145" y="31564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8763" y="3558125"/>
            <a:ext cx="55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7254" y="392745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0345" y="4278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2945" y="4724400"/>
            <a:ext cx="679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2003    2004    2005   2006  2007   2008   2009   2010   2011   2012   2013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0" y="5334000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Heroin	Cocaine	Meth	Combo	Total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2133600" y="5410200"/>
            <a:ext cx="228600" cy="152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410200"/>
            <a:ext cx="228600" cy="152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62400" y="5410200"/>
            <a:ext cx="228600" cy="152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76800" y="5410200"/>
            <a:ext cx="2286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58873" y="5410200"/>
            <a:ext cx="228600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05000" y="14478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Oregon Statewide Drug Related Deaths (OSP Medical Examiner Program)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bkirkpatrick\Desktop\Naloxone for POP\mpd1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419067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334374" cy="47244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accent1"/>
                </a:solidFill>
              </a:rPr>
              <a:t>February </a:t>
            </a:r>
            <a:r>
              <a:rPr lang="en-US" sz="3000" b="1" dirty="0" smtClean="0">
                <a:solidFill>
                  <a:schemeClr val="accent1"/>
                </a:solidFill>
              </a:rPr>
              <a:t>2015 department fully </a:t>
            </a:r>
            <a:r>
              <a:rPr lang="en-US" sz="3000" b="1" dirty="0" smtClean="0">
                <a:solidFill>
                  <a:schemeClr val="accent1"/>
                </a:solidFill>
              </a:rPr>
              <a:t>trained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accent3"/>
                </a:solidFill>
              </a:rPr>
              <a:t>First deployment on March 9</a:t>
            </a:r>
            <a:r>
              <a:rPr lang="en-US" sz="2800" baseline="30000" dirty="0" smtClean="0">
                <a:solidFill>
                  <a:schemeClr val="accent3"/>
                </a:solidFill>
              </a:rPr>
              <a:t>th</a:t>
            </a:r>
            <a:r>
              <a:rPr lang="en-US" sz="2800" dirty="0" smtClean="0">
                <a:solidFill>
                  <a:schemeClr val="accent3"/>
                </a:solidFill>
              </a:rPr>
              <a:t>, </a:t>
            </a:r>
            <a:r>
              <a:rPr lang="en-US" sz="2800" dirty="0" smtClean="0">
                <a:solidFill>
                  <a:schemeClr val="accent3"/>
                </a:solidFill>
              </a:rPr>
              <a:t>2015</a:t>
            </a:r>
            <a:endParaRPr lang="en-US" sz="28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accent3"/>
                </a:solidFill>
              </a:rPr>
              <a:t>Since program was initiated we have had a total of 9 </a:t>
            </a:r>
            <a:r>
              <a:rPr lang="en-US" sz="2800" dirty="0" smtClean="0">
                <a:solidFill>
                  <a:schemeClr val="accent3"/>
                </a:solidFill>
              </a:rPr>
              <a:t>deployments</a:t>
            </a:r>
            <a:endParaRPr lang="en-US" sz="2800" dirty="0">
              <a:solidFill>
                <a:schemeClr val="accent3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accent3"/>
                </a:solidFill>
              </a:rPr>
              <a:t>8 of 9 had desired effect</a:t>
            </a:r>
          </a:p>
          <a:p>
            <a:pPr lvl="4" indent="0"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-the one without desired </a:t>
            </a:r>
            <a:endParaRPr lang="en-US" sz="2800" dirty="0" smtClean="0">
              <a:solidFill>
                <a:schemeClr val="accent3"/>
              </a:solidFill>
            </a:endParaRPr>
          </a:p>
          <a:p>
            <a:pPr lvl="4" indent="0"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effect </a:t>
            </a:r>
            <a:r>
              <a:rPr lang="en-US" sz="2800" dirty="0" smtClean="0">
                <a:solidFill>
                  <a:schemeClr val="accent3"/>
                </a:solidFill>
              </a:rPr>
              <a:t>nothing was </a:t>
            </a:r>
            <a:endParaRPr lang="en-US" sz="2800" dirty="0" smtClean="0">
              <a:solidFill>
                <a:schemeClr val="accent3"/>
              </a:solidFill>
            </a:endParaRPr>
          </a:p>
          <a:p>
            <a:pPr lvl="4" indent="0"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observed</a:t>
            </a:r>
            <a:r>
              <a:rPr lang="en-US" sz="2800" dirty="0" smtClean="0">
                <a:solidFill>
                  <a:schemeClr val="accent3"/>
                </a:solidFill>
              </a:rPr>
              <a:t>, until IV </a:t>
            </a:r>
            <a:endParaRPr lang="en-US" sz="2800" dirty="0" smtClean="0">
              <a:solidFill>
                <a:schemeClr val="accent3"/>
              </a:solidFill>
            </a:endParaRPr>
          </a:p>
          <a:p>
            <a:pPr lvl="4" indent="0"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therapy/intervention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Medford PD Deployment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67529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03102983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5000" y="5867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Courtesy of Jackson County Medical Examiners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8033324"/>
              </p:ext>
            </p:extLst>
          </p:nvPr>
        </p:nvGraphicFramePr>
        <p:xfrm>
          <a:off x="309824" y="838200"/>
          <a:ext cx="7680325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414076" y="326779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Drug Amount in Grams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12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011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- Jackson County, Oregon population: 206,4312</a:t>
            </a:r>
          </a:p>
          <a:p>
            <a:r>
              <a:rPr lang="en-US" sz="3600" dirty="0" smtClean="0"/>
              <a:t>- Average Opioid prescription per year: </a:t>
            </a:r>
            <a:r>
              <a:rPr lang="en-US" sz="3600" b="1" u="sng" dirty="0" smtClean="0"/>
              <a:t>250,000</a:t>
            </a:r>
          </a:p>
          <a:p>
            <a:r>
              <a:rPr lang="en-US" sz="3600" dirty="0" smtClean="0"/>
              <a:t>- As a nation, the US is 4.6% of the world population but consumes </a:t>
            </a:r>
            <a:r>
              <a:rPr lang="en-US" sz="3600" b="1" u="sng" dirty="0" smtClean="0"/>
              <a:t>80%</a:t>
            </a:r>
            <a:r>
              <a:rPr lang="en-US" sz="3600" dirty="0" smtClean="0"/>
              <a:t> of the world supply of opioids…..</a:t>
            </a:r>
            <a:endParaRPr lang="en-US" sz="3600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The Real Problem</a:t>
            </a:r>
            <a:endParaRPr lang="en-US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0" y="1828800"/>
            <a:ext cx="8377628" cy="37337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Rates of prescription painkiller sales, deaths and substance abuse treatment admissions (1999-2010)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19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SOURCES: National vital Statistics System, 1999-2008; Automation of Reports and Consolidated Orders System (ARCOS) of the DEA, 1999-2010; Treatment Episode Data Set, 1999-2009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89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7" y="1468437"/>
            <a:ext cx="7620000" cy="47148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Overdose Deaths in the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47" y="1463675"/>
            <a:ext cx="5641680" cy="472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State of Kentucky Overdose Deaths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Motor Vehicle accidents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64008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Kentucky Health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9883" y="2967335"/>
            <a:ext cx="30642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Naloxone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168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1327</TotalTime>
  <Words>391</Words>
  <Application>Microsoft Office PowerPoint</Application>
  <PresentationFormat>On-screen Show (4:3)</PresentationFormat>
  <Paragraphs>93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Mylar</vt:lpstr>
      <vt:lpstr>Acrobat Document</vt:lpstr>
      <vt:lpstr>PowerPoint Presentation</vt:lpstr>
      <vt:lpstr>The Problem?</vt:lpstr>
      <vt:lpstr>PowerPoint Presentation</vt:lpstr>
      <vt:lpstr>PowerPoint Presentation</vt:lpstr>
      <vt:lpstr>The Real Problem</vt:lpstr>
      <vt:lpstr>Rates of prescription painkiller sales, deaths and substance abuse treatment admissions (1999-2010)</vt:lpstr>
      <vt:lpstr>Overdose Deaths in the US</vt:lpstr>
      <vt:lpstr>State of Kentucky Overdose Deaths vs Motor Vehicle accidents</vt:lpstr>
      <vt:lpstr>PowerPoint Presentation</vt:lpstr>
      <vt:lpstr>PowerPoint Presentation</vt:lpstr>
      <vt:lpstr>PowerPoint Presentation</vt:lpstr>
      <vt:lpstr>PowerPoint Presentation</vt:lpstr>
      <vt:lpstr>What is the SOLUTION?</vt:lpstr>
      <vt:lpstr>Medical Oversight</vt:lpstr>
      <vt:lpstr>How do we do it?</vt:lpstr>
      <vt:lpstr>PowerPoint Presentation</vt:lpstr>
      <vt:lpstr>PowerPoint Presentation</vt:lpstr>
      <vt:lpstr>How do we do it?</vt:lpstr>
      <vt:lpstr>How do we pay for it?</vt:lpstr>
      <vt:lpstr>Medford PD Deployment</vt:lpstr>
    </vt:vector>
  </TitlesOfParts>
  <Company>City of Medford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DPSST SLA-003</dc:title>
  <dc:creator>Geoffrey B. Kirkpatrick</dc:creator>
  <cp:lastModifiedBy>Geoffrey B. Kirkpatrick</cp:lastModifiedBy>
  <cp:revision>30</cp:revision>
  <dcterms:created xsi:type="dcterms:W3CDTF">2014-06-09T07:39:18Z</dcterms:created>
  <dcterms:modified xsi:type="dcterms:W3CDTF">2015-10-11T08:16:52Z</dcterms:modified>
</cp:coreProperties>
</file>